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258" r:id="rId6"/>
    <p:sldId id="261" r:id="rId7"/>
    <p:sldId id="283" r:id="rId8"/>
    <p:sldId id="305" r:id="rId9"/>
    <p:sldId id="287" r:id="rId10"/>
    <p:sldId id="292" r:id="rId11"/>
    <p:sldId id="293" r:id="rId12"/>
    <p:sldId id="299" r:id="rId13"/>
    <p:sldId id="304" r:id="rId14"/>
    <p:sldId id="288" r:id="rId15"/>
    <p:sldId id="294" r:id="rId16"/>
    <p:sldId id="295" r:id="rId17"/>
    <p:sldId id="296" r:id="rId18"/>
    <p:sldId id="284" r:id="rId19"/>
    <p:sldId id="297" r:id="rId20"/>
    <p:sldId id="300" r:id="rId21"/>
    <p:sldId id="301" r:id="rId22"/>
    <p:sldId id="298" r:id="rId23"/>
    <p:sldId id="302" r:id="rId24"/>
    <p:sldId id="303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1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3164"/>
    <a:srgbClr val="225B5F"/>
    <a:srgbClr val="E6E6E6"/>
    <a:srgbClr val="0F1722"/>
    <a:srgbClr val="348151"/>
    <a:srgbClr val="1B2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08" autoAdjust="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200" y="264"/>
      </p:cViewPr>
      <p:guideLst>
        <p:guide orient="horz" pos="2160"/>
        <p:guide pos="3840"/>
        <p:guide orient="horz" pos="31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4FC509-A25D-4AC1-956B-244FAC61AF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EDCBDF-04F2-4646-A118-9A2CBABEDF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3C146-E2BA-41EA-8AE9-0C67692768F2}" type="datetimeFigureOut">
              <a:rPr lang="en-US" smtClean="0"/>
              <a:t>11/11/20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D4EF4-9023-4CAF-937E-F78CF009DB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00887-CA61-4CEF-BD28-E51D6F957D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0C303-0EDA-42E1-9745-6C6A39A7B5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66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D3EB6-8099-4744-9273-C8C1DD61A2EA}" type="datetimeFigureOut">
              <a:rPr lang="en-US" noProof="0" smtClean="0"/>
              <a:t>11/11/20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40A10-6036-4879-816D-55C01FC9484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573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313B4B-5B98-4B33-885A-DF7669E72D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5336" y="117298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463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833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293BA4F-7776-4C41-BE4F-7247935D5C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6368" y="307960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769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205904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215201" cy="13283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3003" y="2490534"/>
            <a:ext cx="6083300" cy="25877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996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090118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243662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1993043"/>
            <a:ext cx="5267325" cy="100800"/>
            <a:chOff x="0" y="3240138"/>
            <a:chExt cx="3434400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2868443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0861AA2-8248-462C-B6D8-FFD829F41E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54411" y="1472184"/>
            <a:ext cx="324620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76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19359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122284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C9D5785-B116-4BE7-AC26-5CD6481FFA6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392200"/>
            <a:ext cx="5009495" cy="221017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278C2B8F-0B29-449C-AFFD-42BB56FA15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8356" y="-20834"/>
            <a:ext cx="524544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10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317" y="707529"/>
            <a:ext cx="4494133" cy="569086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317" y="1625821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430402" y="1375202"/>
            <a:ext cx="5761598" cy="100800"/>
            <a:chOff x="-322276" y="3240138"/>
            <a:chExt cx="37566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76" y="3290538"/>
              <a:ext cx="37062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920469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DA47E0-9B2C-45BF-A34A-E7069690AE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90460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50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7A796C4-1255-4B26-B034-EFB1284B77E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920469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7F406E84-6EA1-4D34-8016-6A41F065FF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90460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965133B-076D-4FAD-8D2A-C24FE2619C8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31850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CABE6307-1A20-419D-A352-17FF0286600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549426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D2C5C227-18EE-4D6A-AA31-30B8F7CD20A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719417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ABEA821-83E0-4C10-98A8-5F29E246F74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460807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A1DC741-B44F-4275-A1D5-B8D26A3390B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549426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C550F6C4-BE33-415F-B0BC-B47EDC1BDA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719417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C0830D2-D692-4161-8ECB-338703C94351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460807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33114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tor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4464049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CF4ED1-C6C8-4C5C-8C14-4FF197588C03}"/>
              </a:ext>
            </a:extLst>
          </p:cNvPr>
          <p:cNvSpPr/>
          <p:nvPr userDrawn="1"/>
        </p:nvSpPr>
        <p:spPr>
          <a:xfrm>
            <a:off x="6192163" y="1435133"/>
            <a:ext cx="5175504" cy="418795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504" b="15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452987" cy="132833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B8B3AB3-C02D-418C-A9E2-AA65DE7835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2829" y="1673942"/>
            <a:ext cx="4853962" cy="314140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88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093DA11F-BC94-447C-B660-9C906BED01B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82496"/>
            <a:ext cx="12191999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3976" y="696584"/>
            <a:ext cx="4464049" cy="569086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84860" y="1983086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78842051-6173-4CC2-8C4A-8AE31FE7BA54}"/>
              </a:ext>
            </a:extLst>
          </p:cNvPr>
          <p:cNvGrpSpPr/>
          <p:nvPr userDrawn="1"/>
        </p:nvGrpSpPr>
        <p:grpSpPr>
          <a:xfrm>
            <a:off x="5124396" y="1373283"/>
            <a:ext cx="1943208" cy="100800"/>
            <a:chOff x="3149478" y="1373283"/>
            <a:chExt cx="1943208" cy="10080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7317392-EF87-4050-8BBE-32F74B0CF15A}"/>
                </a:ext>
              </a:extLst>
            </p:cNvPr>
            <p:cNvGrpSpPr/>
            <p:nvPr userDrawn="1"/>
          </p:nvGrpSpPr>
          <p:grpSpPr>
            <a:xfrm>
              <a:off x="3149478" y="1373283"/>
              <a:ext cx="1943208" cy="100800"/>
              <a:chOff x="0" y="3237441"/>
              <a:chExt cx="1943208" cy="10080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85A4134-866D-4143-AC1E-8A2FFDB49855}"/>
                  </a:ext>
                </a:extLst>
              </p:cNvPr>
              <p:cNvCxnSpPr/>
              <p:nvPr userDrawn="1"/>
            </p:nvCxnSpPr>
            <p:spPr>
              <a:xfrm>
                <a:off x="0" y="3290538"/>
                <a:ext cx="189280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BBC5D9C-B8FB-455B-9398-36DB21F2765E}"/>
                  </a:ext>
                </a:extLst>
              </p:cNvPr>
              <p:cNvSpPr/>
              <p:nvPr userDrawn="1"/>
            </p:nvSpPr>
            <p:spPr>
              <a:xfrm>
                <a:off x="1842408" y="3237441"/>
                <a:ext cx="100800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D1C3636-C306-4492-8D46-194288459CAF}"/>
                </a:ext>
              </a:extLst>
            </p:cNvPr>
            <p:cNvSpPr/>
            <p:nvPr userDrawn="1"/>
          </p:nvSpPr>
          <p:spPr>
            <a:xfrm>
              <a:off x="3149478" y="1373283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502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179281" y="1375202"/>
            <a:ext cx="5012719" cy="100800"/>
            <a:chOff x="304632" y="3240138"/>
            <a:chExt cx="3129768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4632" y="3290538"/>
              <a:ext cx="307937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26927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226927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26927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871314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7A54608E-523B-47AC-B8A6-3E8FE9A158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314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871314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E0D32F26-CEE2-4420-A43D-B008AE2D1DDC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515702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DBC2890A-FFF7-4606-A262-6D464BA5D9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5702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68E1254-8C59-4B9B-A775-45CA3D655514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515702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E47DC43-D8A0-4F17-B897-D8B07A6F1B47}"/>
              </a:ext>
            </a:extLst>
          </p:cNvPr>
          <p:cNvCxnSpPr/>
          <p:nvPr userDrawn="1"/>
        </p:nvCxnSpPr>
        <p:spPr>
          <a:xfrm>
            <a:off x="2205335" y="3256107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201F265-08ED-497A-BE5C-62220829348F}"/>
              </a:ext>
            </a:extLst>
          </p:cNvPr>
          <p:cNvCxnSpPr/>
          <p:nvPr userDrawn="1"/>
        </p:nvCxnSpPr>
        <p:spPr>
          <a:xfrm>
            <a:off x="5849839" y="3255785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4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16" y="707529"/>
            <a:ext cx="7118056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92016" y="1625821"/>
            <a:ext cx="7096709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4314481" y="1375202"/>
            <a:ext cx="7877519" cy="100800"/>
            <a:chOff x="245550" y="3240138"/>
            <a:chExt cx="40159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6"/>
            </p:cNvCxnSpPr>
            <p:nvPr userDrawn="1"/>
          </p:nvCxnSpPr>
          <p:spPr>
            <a:xfrm>
              <a:off x="245550" y="3290538"/>
              <a:ext cx="40159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3723" y="3301941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$12,345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716329" y="3394494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92016" y="3394494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EA5D8D7D-F37C-49AD-98F0-641CE42B8A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3723" y="4594663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$6,789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521FF93D-8384-4E22-8645-BDE6AB983488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716329" y="4687216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A358F36-EA77-462E-9158-AFDF1D449A1A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292016" y="4687216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411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with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3242645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4872948"/>
            <a:ext cx="4443165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4581382"/>
            <a:ext cx="4370400" cy="100800"/>
            <a:chOff x="-1228304" y="3240138"/>
            <a:chExt cx="4370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432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041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533023" y="4551485"/>
            <a:ext cx="5855702" cy="1208079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DC059E4-36DE-4100-8F15-85A9F37E84FE}"/>
              </a:ext>
            </a:extLst>
          </p:cNvPr>
          <p:cNvSpPr/>
          <p:nvPr userDrawn="1"/>
        </p:nvSpPr>
        <p:spPr>
          <a:xfrm>
            <a:off x="3616960" y="859665"/>
            <a:ext cx="2121408" cy="212140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4E475F8-9B44-4A3E-9F99-CF0346C89B8E}"/>
              </a:ext>
            </a:extLst>
          </p:cNvPr>
          <p:cNvSpPr/>
          <p:nvPr userDrawn="1"/>
        </p:nvSpPr>
        <p:spPr>
          <a:xfrm>
            <a:off x="5522965" y="836613"/>
            <a:ext cx="2816352" cy="28163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F5FAF95-28E9-4D03-884C-A89CBC8B61DC}"/>
              </a:ext>
            </a:extLst>
          </p:cNvPr>
          <p:cNvSpPr/>
          <p:nvPr userDrawn="1"/>
        </p:nvSpPr>
        <p:spPr>
          <a:xfrm>
            <a:off x="8123915" y="859665"/>
            <a:ext cx="3273552" cy="32735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5F221D05-AC12-4B7C-A00B-E28F93E23D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51931" y="1382322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$25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3904B01-A725-4CE3-9321-D42F3E296703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927524" y="2363691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9CE08AF-782B-4514-BE33-D3AED71A734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06132" y="1185842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614098B4-704D-42A8-B776-2C93C30C39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13495" y="1767897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$50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E6465F4-0B4D-4B43-BE59-BC984FE8EF05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6189088" y="2753338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4DBC997E-F996-4F59-A610-3C8558F180C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67696" y="1537655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D2098E46-8023-469E-86ED-39848BCA69B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14444" y="2049128"/>
            <a:ext cx="2010420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$100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93715D94-9DBE-476D-B2A4-208BC6D40C3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981735" y="3034569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6E1A50B-8AFF-497B-8AEC-C61D95DC0685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089050" y="1818886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</p:spTree>
    <p:extLst>
      <p:ext uri="{BB962C8B-B14F-4D97-AF65-F5344CB8AC3E}">
        <p14:creationId xmlns:p14="http://schemas.microsoft.com/office/powerpoint/2010/main" val="3942925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1625821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31851" y="3335524"/>
            <a:ext cx="4817836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8826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8086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105" y="707529"/>
            <a:ext cx="3704150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>
            <a:off x="-6" y="1374243"/>
            <a:ext cx="4319045" cy="100800"/>
            <a:chOff x="646012" y="3239179"/>
            <a:chExt cx="220185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2" y="3290538"/>
              <a:ext cx="216563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2796480" y="3239179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11" descr="Competitors logos quadrant">
            <a:extLst>
              <a:ext uri="{FF2B5EF4-FFF2-40B4-BE49-F238E27FC236}">
                <a16:creationId xmlns:a16="http://schemas.microsoft.com/office/drawing/2014/main" id="{58A093A6-410B-4E4B-BA54-D31E8313D9B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28670" y="2872719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2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2" name="Picture Placeholder 11" descr="Competitors logos quadrant">
            <a:extLst>
              <a:ext uri="{FF2B5EF4-FFF2-40B4-BE49-F238E27FC236}">
                <a16:creationId xmlns:a16="http://schemas.microsoft.com/office/drawing/2014/main" id="{C852F764-614E-4E0D-B231-E5EF9B5D3AFE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06105" y="2171148"/>
            <a:ext cx="1655064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1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5" name="Picture Placeholder 11" descr="Competitors logos quadrant">
            <a:extLst>
              <a:ext uri="{FF2B5EF4-FFF2-40B4-BE49-F238E27FC236}">
                <a16:creationId xmlns:a16="http://schemas.microsoft.com/office/drawing/2014/main" id="{0349F007-C349-4EF3-A61F-86C43BEB547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729582" y="445626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3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6" name="Picture Placeholder 11" descr="Competitors logos quadrant">
            <a:extLst>
              <a:ext uri="{FF2B5EF4-FFF2-40B4-BE49-F238E27FC236}">
                <a16:creationId xmlns:a16="http://schemas.microsoft.com/office/drawing/2014/main" id="{FEA8BDDC-623F-4C67-AD04-E7801B5370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829546" y="2770168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4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7" name="Picture Placeholder 11" descr="Competitors logos quadrant">
            <a:extLst>
              <a:ext uri="{FF2B5EF4-FFF2-40B4-BE49-F238E27FC236}">
                <a16:creationId xmlns:a16="http://schemas.microsoft.com/office/drawing/2014/main" id="{28B0D00B-97E7-4133-B35A-AC2EF334CD2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610067" y="458883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5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8" name="Picture Placeholder 11" descr="Competitors logos quadrant">
            <a:extLst>
              <a:ext uri="{FF2B5EF4-FFF2-40B4-BE49-F238E27FC236}">
                <a16:creationId xmlns:a16="http://schemas.microsoft.com/office/drawing/2014/main" id="{8D1A7417-EFAD-46F6-ADA5-117D4C7B1A9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571158" y="497745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6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D4B80E14-BBC8-42CC-8777-FFF50D168A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9869" y="3642757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expensive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95033551-3DD0-4EBE-8DFD-9335F8BA926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15481" y="5884080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convenient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CC507E62-D7F3-4E81-8DE2-5A7084588A3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5481" y="1343118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convenient</a:t>
            </a:r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61EF622D-8E08-41C3-BEBA-2274C2AB487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17999" y="1977257"/>
            <a:ext cx="1481328" cy="758952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90ADA54-0156-49A9-AEF7-A4972EEB15A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51686" y="3642757"/>
            <a:ext cx="2741612" cy="24888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expensive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193FB7-0142-40DD-9186-F3156B0AE4B0}"/>
              </a:ext>
            </a:extLst>
          </p:cNvPr>
          <p:cNvGrpSpPr/>
          <p:nvPr userDrawn="1"/>
        </p:nvGrpSpPr>
        <p:grpSpPr>
          <a:xfrm>
            <a:off x="6045600" y="1376748"/>
            <a:ext cx="100800" cy="5481252"/>
            <a:chOff x="6045600" y="1376748"/>
            <a:chExt cx="100800" cy="548125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D1389D4-2EB7-40E2-B21B-4EE70FCA2236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3389377" y="4151376"/>
              <a:ext cx="54132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A48E795-AD00-4819-94E4-A5211D331715}"/>
                </a:ext>
              </a:extLst>
            </p:cNvPr>
            <p:cNvSpPr/>
            <p:nvPr userDrawn="1"/>
          </p:nvSpPr>
          <p:spPr>
            <a:xfrm>
              <a:off x="6045600" y="137674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1BD97BD-35F4-4534-8B74-24D44A99BC58}"/>
              </a:ext>
            </a:extLst>
          </p:cNvPr>
          <p:cNvGrpSpPr/>
          <p:nvPr userDrawn="1"/>
        </p:nvGrpSpPr>
        <p:grpSpPr>
          <a:xfrm rot="5400000">
            <a:off x="5669857" y="-1673474"/>
            <a:ext cx="100800" cy="11440514"/>
            <a:chOff x="6045600" y="1329588"/>
            <a:chExt cx="100800" cy="1144051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8351F13-467F-49F8-8279-C5B29A51798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08032" y="7082102"/>
              <a:ext cx="1137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9AA12FA-7959-4581-B344-DF9E7B0AD37A}"/>
                </a:ext>
              </a:extLst>
            </p:cNvPr>
            <p:cNvSpPr/>
            <p:nvPr userDrawn="1"/>
          </p:nvSpPr>
          <p:spPr>
            <a:xfrm>
              <a:off x="6045600" y="13295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9558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ection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512271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148315"/>
            <a:ext cx="2216876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97696"/>
            <a:ext cx="3360726" cy="100800"/>
            <a:chOff x="0" y="3240138"/>
            <a:chExt cx="3360726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27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25992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DA80730C-5AC9-41A0-ACC5-624F0652D68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75261" y="2631676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72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515B23A8-23EB-4E6E-A24C-4154570D7D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36251" y="2015540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C12919ED-FD55-4081-BB4A-2B2FDA3BED1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397240" y="1239687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A6259C-432B-4405-9E82-995AF092FB7A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4068065" y="1728891"/>
            <a:ext cx="179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BC485E-8BCE-479F-A7E9-7F9E193E6E96}"/>
              </a:ext>
            </a:extLst>
          </p:cNvPr>
          <p:cNvCxnSpPr>
            <a:cxnSpLocks/>
          </p:cNvCxnSpPr>
          <p:nvPr userDrawn="1"/>
        </p:nvCxnSpPr>
        <p:spPr>
          <a:xfrm>
            <a:off x="4964465" y="836613"/>
            <a:ext cx="592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5094BC6-BA16-4E05-868C-3AE971AF3DA4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10688444" y="1030491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9130EC6-4A8D-447F-862E-E5A693E68C8C}"/>
              </a:ext>
            </a:extLst>
          </p:cNvPr>
          <p:cNvCxnSpPr>
            <a:cxnSpLocks/>
          </p:cNvCxnSpPr>
          <p:nvPr userDrawn="1"/>
        </p:nvCxnSpPr>
        <p:spPr>
          <a:xfrm flipV="1">
            <a:off x="7925455" y="837355"/>
            <a:ext cx="0" cy="11781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3151266" y="4543170"/>
            <a:ext cx="2589369" cy="1280958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151265" y="4246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3151265" y="3883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EFE2A8C5-F462-436C-B748-BBE5D58CB8B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48861" y="3849559"/>
            <a:ext cx="2589369" cy="178695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86DAC0D-9859-40A1-8456-F0B43D96718B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048860" y="355285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7B983EE-F89D-4F09-8A9F-2347FA36421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048860" y="319029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D30DD128-A937-4A2F-B070-523A5BAAE260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975159" y="3147170"/>
            <a:ext cx="2589369" cy="2311934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5737B87C-E3C0-46B2-8B79-63EB6049150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8975158" y="2850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22F76863-7DCD-4365-80F0-001D51F08779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8975158" y="2487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078273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Chart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600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6F8EF-728B-45C1-87D8-4AD8FA8F371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803275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395C5B4-6B03-4F70-96F8-3AE3A7817B52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000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891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466" y="707529"/>
            <a:ext cx="2673606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TIMELINE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7803" y="1625821"/>
            <a:ext cx="2262267" cy="202153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9186215" y="1375202"/>
            <a:ext cx="3005785" cy="100800"/>
            <a:chOff x="2729180" y="3240138"/>
            <a:chExt cx="153234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29180" y="3290538"/>
              <a:ext cx="1504927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18284" y="685667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930241" y="1079309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930241" y="786637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D3A3AB-488E-4090-9FD5-E005D5A9ECF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094269" y="34290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BD6729DC-C5B3-485B-B5CD-F06FC3CAFD9A}"/>
              </a:ext>
            </a:extLst>
          </p:cNvPr>
          <p:cNvSpPr/>
          <p:nvPr userDrawn="1"/>
        </p:nvSpPr>
        <p:spPr>
          <a:xfrm>
            <a:off x="5372392" y="959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4046DD7-8FB2-43D4-8E94-3D35DC3E2891}"/>
              </a:ext>
            </a:extLst>
          </p:cNvPr>
          <p:cNvSpPr/>
          <p:nvPr userDrawn="1"/>
        </p:nvSpPr>
        <p:spPr>
          <a:xfrm>
            <a:off x="5372392" y="5362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320A73A-D3CB-4E04-B7E2-F3696B8ACDEA}"/>
              </a:ext>
            </a:extLst>
          </p:cNvPr>
          <p:cNvSpPr/>
          <p:nvPr userDrawn="1"/>
        </p:nvSpPr>
        <p:spPr>
          <a:xfrm>
            <a:off x="5372392" y="2427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E2B01F0-78A8-41AE-95B8-811603402031}"/>
              </a:ext>
            </a:extLst>
          </p:cNvPr>
          <p:cNvSpPr/>
          <p:nvPr userDrawn="1"/>
        </p:nvSpPr>
        <p:spPr>
          <a:xfrm>
            <a:off x="5372392" y="3894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A70E382B-B932-45B7-BD95-6D722A4A248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930241" y="2532448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2F096B52-06C2-46DF-BB33-70D931283F16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930241" y="2239776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D87FD43-95C9-4217-AD5F-FE02E28AD4C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930241" y="398558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6706CEB-523E-4248-9A66-5D139D8B0DE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930241" y="369291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ADC931C-F9B2-467E-A024-CB5BE74BAD8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5930241" y="543872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0A301DE6-2E75-41F5-9314-B269815BA3F3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5930241" y="514605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15">
            <a:extLst>
              <a:ext uri="{FF2B5EF4-FFF2-40B4-BE49-F238E27FC236}">
                <a16:creationId xmlns:a16="http://schemas.microsoft.com/office/drawing/2014/main" id="{B9154606-4DE0-4DC7-830A-371423BE420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18284" y="2153566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1" name="Text Placeholder 15">
            <a:extLst>
              <a:ext uri="{FF2B5EF4-FFF2-40B4-BE49-F238E27FC236}">
                <a16:creationId xmlns:a16="http://schemas.microsoft.com/office/drawing/2014/main" id="{5AC8C127-0F88-413C-B7BA-2ED0F81E7D4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18284" y="3621465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2" name="Text Placeholder 15">
            <a:extLst>
              <a:ext uri="{FF2B5EF4-FFF2-40B4-BE49-F238E27FC236}">
                <a16:creationId xmlns:a16="http://schemas.microsoft.com/office/drawing/2014/main" id="{63C5707A-6E08-4B58-A5FE-40063DB65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618284" y="5089363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627535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60000"/>
            <a:ext cx="391159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890303"/>
            <a:ext cx="3275463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598737"/>
            <a:ext cx="3764756" cy="100800"/>
            <a:chOff x="-1228304" y="3240138"/>
            <a:chExt cx="3764756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672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435652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3F646CE6-E75B-4112-896D-5A26E1F1520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5518150" y="860425"/>
            <a:ext cx="5870575" cy="486727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83923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608523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244567"/>
            <a:ext cx="2828198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2258048" cy="100800"/>
            <a:chOff x="0" y="3240138"/>
            <a:chExt cx="2258048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16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157248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128617" y="4355032"/>
            <a:ext cx="2066544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128616" y="4042831"/>
            <a:ext cx="2066544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128616" y="3428999"/>
            <a:ext cx="2066544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84A57B-147A-4287-AA6B-E508A9222F7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30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9DBE0996-CEA3-41C3-A75A-84DC3C2B519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28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F7B28261-CB14-4E4E-AA66-A0239B3DD28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29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BAA53E0C-9536-4177-A63F-0E2565EC53CD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127048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7EF8E36-183B-420B-AF25-17CFA963987A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127047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8DA6E86-8039-4690-AFE1-7CCF07B7CBAF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9127047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933214B9-0452-4C8B-AB10-922F3C3BCF01}"/>
              </a:ext>
            </a:extLst>
          </p:cNvPr>
          <p:cNvSpPr>
            <a:spLocks noGrp="1"/>
          </p:cNvSpPr>
          <p:nvPr>
            <p:ph type="body" idx="39" hasCustomPrompt="1"/>
          </p:nvPr>
        </p:nvSpPr>
        <p:spPr>
          <a:xfrm>
            <a:off x="6629217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A5C23113-D98B-48C7-A675-4FD5F50333F3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6629216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9781257-B563-41E0-B9E6-9C7330084BCC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627903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32EC27-ACD8-47C0-A3ED-E4ED58D88358}"/>
              </a:ext>
            </a:extLst>
          </p:cNvPr>
          <p:cNvCxnSpPr/>
          <p:nvPr userDrawn="1"/>
        </p:nvCxnSpPr>
        <p:spPr>
          <a:xfrm>
            <a:off x="6195160" y="2217849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9E8819A-135C-4A5C-9F6A-A3BE05AA294F}"/>
              </a:ext>
            </a:extLst>
          </p:cNvPr>
          <p:cNvCxnSpPr/>
          <p:nvPr userDrawn="1"/>
        </p:nvCxnSpPr>
        <p:spPr>
          <a:xfrm>
            <a:off x="8703909" y="2216687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2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395281" y="1375202"/>
            <a:ext cx="4796719" cy="100800"/>
            <a:chOff x="439494" y="3240138"/>
            <a:chExt cx="299490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9494" y="3290538"/>
              <a:ext cx="294450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958968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958968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FF07C5-314A-4EA8-B78F-7A51C234D3A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1841" y="2764036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91060D-E361-43B0-BFD7-43D7CC4E5CCD}"/>
              </a:ext>
            </a:extLst>
          </p:cNvPr>
          <p:cNvCxnSpPr>
            <a:cxnSpLocks/>
          </p:cNvCxnSpPr>
          <p:nvPr userDrawn="1"/>
        </p:nvCxnSpPr>
        <p:spPr>
          <a:xfrm>
            <a:off x="0" y="3288596"/>
            <a:ext cx="72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957127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1957127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20000" y="4191893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11670" y="4028309"/>
            <a:ext cx="324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ACF15AB-FF8A-422B-840D-88503024E5D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5708709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FC2028F-7DFE-412D-97DF-707D128D95E0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5708709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4349A4F0-1181-4A58-BFD4-4783CD130356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5704578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DC1D5D83-8D32-491F-87EB-9DA9360D4F2B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5704578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120723F-A42C-4B81-97FD-6F575E5C2584}"/>
              </a:ext>
            </a:extLst>
          </p:cNvPr>
          <p:cNvSpPr>
            <a:spLocks noGrp="1"/>
          </p:cNvSpPr>
          <p:nvPr>
            <p:ph type="body" idx="43" hasCustomPrompt="1"/>
          </p:nvPr>
        </p:nvSpPr>
        <p:spPr>
          <a:xfrm>
            <a:off x="9453870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27D068F1-398F-4D11-977C-080C8151C786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9453870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B795705E-C5CB-46CC-9E41-D2269E07BC15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9452029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80211A2B-0F3C-4DBE-AE01-069AE7FC3468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9452029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E5E9742-C670-47AB-AA69-AE65D7915B0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531847" y="5364000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58712DB-5183-45D8-9ABB-6E07956580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274194" y="5363999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417A32F4-3459-4A31-A90E-AA771FD4D49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467451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5" name="Picture Placeholder 2">
            <a:extLst>
              <a:ext uri="{FF2B5EF4-FFF2-40B4-BE49-F238E27FC236}">
                <a16:creationId xmlns:a16="http://schemas.microsoft.com/office/drawing/2014/main" id="{63549FA7-92E5-4DB1-92FA-15902DFD375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214902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0F62D330-6A30-4A65-89DA-EDFE4AAD343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469292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2" name="Picture Placeholder 2">
            <a:extLst>
              <a:ext uri="{FF2B5EF4-FFF2-40B4-BE49-F238E27FC236}">
                <a16:creationId xmlns:a16="http://schemas.microsoft.com/office/drawing/2014/main" id="{A3FC286B-05E7-4E48-A7FD-19780034911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216743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431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461974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092276"/>
            <a:ext cx="4443165" cy="10088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11097"/>
            <a:ext cx="3149152" cy="100800"/>
            <a:chOff x="-1228304" y="3250524"/>
            <a:chExt cx="3149152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09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1820048" y="3250524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A5180A6-7D2B-4341-A749-16387D907EEF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262770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79DFBEE7-50AA-4F4F-8B5D-AD23ECAD9919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1262769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06EAF0C-F17D-47D6-BAA1-16745F4F70D9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3193135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091E31C-C1DC-4D72-8C9E-3B6BD91E72AF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3193134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F62E753C-C8BE-457D-9B22-6A8227347A67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5123499" y="4142294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BC1E8F6C-0BDD-4AFA-9E8D-5EF61AA59F50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5123498" y="4503655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C70C9772-55FF-4449-988F-6CDDE075E730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1262770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75EE6DCE-6A55-4D95-85F7-E22E3E268256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1262769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84DC7882-7541-4AEA-95FE-DDBCF6F9CA32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3193135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5542D500-4CD6-4FDE-9133-F8020797D9B5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3193134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500C362B-BA02-4F7D-86F6-3F6F2EF20D04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5123499" y="4830433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213E497-634E-40E7-BF08-765CC21529E2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5123498" y="5191794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01C659-0131-449B-BA07-5BC568F00BF0}"/>
              </a:ext>
            </a:extLst>
          </p:cNvPr>
          <p:cNvSpPr/>
          <p:nvPr userDrawn="1"/>
        </p:nvSpPr>
        <p:spPr>
          <a:xfrm>
            <a:off x="790959" y="4258650"/>
            <a:ext cx="384048" cy="3840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9CB80EA-A8D6-4099-9412-0C14095755FF}"/>
              </a:ext>
            </a:extLst>
          </p:cNvPr>
          <p:cNvSpPr/>
          <p:nvPr userDrawn="1"/>
        </p:nvSpPr>
        <p:spPr>
          <a:xfrm>
            <a:off x="790959" y="4965077"/>
            <a:ext cx="384048" cy="384048"/>
          </a:xfrm>
          <a:prstGeom prst="ellipse">
            <a:avLst/>
          </a:prstGeom>
          <a:solidFill>
            <a:srgbClr val="225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E20CCE5-B889-49FE-8FA6-A6F0F11A5D91}"/>
              </a:ext>
            </a:extLst>
          </p:cNvPr>
          <p:cNvSpPr/>
          <p:nvPr userDrawn="1"/>
        </p:nvSpPr>
        <p:spPr>
          <a:xfrm>
            <a:off x="2725217" y="4261982"/>
            <a:ext cx="384048" cy="384048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69A77E3-4AFB-45BB-8FDC-4AD084EA9D23}"/>
              </a:ext>
            </a:extLst>
          </p:cNvPr>
          <p:cNvSpPr/>
          <p:nvPr userDrawn="1"/>
        </p:nvSpPr>
        <p:spPr>
          <a:xfrm>
            <a:off x="2725217" y="4968409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A8B986-3280-4EAC-846B-9167ECC55646}"/>
              </a:ext>
            </a:extLst>
          </p:cNvPr>
          <p:cNvSpPr/>
          <p:nvPr userDrawn="1"/>
        </p:nvSpPr>
        <p:spPr>
          <a:xfrm>
            <a:off x="4660323" y="4257848"/>
            <a:ext cx="384048" cy="384048"/>
          </a:xfrm>
          <a:prstGeom prst="ellipse">
            <a:avLst/>
          </a:prstGeom>
          <a:solidFill>
            <a:srgbClr val="B53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AE6D315-5EC0-4956-B7BF-B94D2AFE679B}"/>
              </a:ext>
            </a:extLst>
          </p:cNvPr>
          <p:cNvSpPr/>
          <p:nvPr userDrawn="1"/>
        </p:nvSpPr>
        <p:spPr>
          <a:xfrm>
            <a:off x="4660323" y="4964275"/>
            <a:ext cx="384048" cy="38404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9ED8422E-0C74-45EF-B794-252146C6639A}"/>
              </a:ext>
            </a:extLst>
          </p:cNvPr>
          <p:cNvSpPr>
            <a:spLocks noGrp="1"/>
          </p:cNvSpPr>
          <p:nvPr>
            <p:ph type="chart" sz="quarter" idx="55"/>
          </p:nvPr>
        </p:nvSpPr>
        <p:spPr>
          <a:xfrm>
            <a:off x="6924675" y="860425"/>
            <a:ext cx="4483100" cy="45735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8B7C827-F016-49F6-B775-FAC0E6420466}"/>
              </a:ext>
            </a:extLst>
          </p:cNvPr>
          <p:cNvSpPr/>
          <p:nvPr userDrawn="1"/>
        </p:nvSpPr>
        <p:spPr>
          <a:xfrm>
            <a:off x="6905624" y="905669"/>
            <a:ext cx="4483100" cy="448310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0F8D2C7-9093-4F92-B8A4-D819FEE69F1F}"/>
              </a:ext>
            </a:extLst>
          </p:cNvPr>
          <p:cNvSpPr/>
          <p:nvPr userDrawn="1"/>
        </p:nvSpPr>
        <p:spPr>
          <a:xfrm>
            <a:off x="8294757" y="2294802"/>
            <a:ext cx="1704834" cy="1704834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DE9D0C0-04C1-4621-8B2D-E65A25A8DCF3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75514" y="450000"/>
            <a:ext cx="90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490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411243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564787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2314168"/>
            <a:ext cx="5267325" cy="100800"/>
            <a:chOff x="0" y="3240138"/>
            <a:chExt cx="3434400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3189568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CF430BFB-0A7C-4FB8-B93B-8DA19F3E63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710" y="1792784"/>
            <a:ext cx="6073999" cy="37216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86978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F099F-79D2-486F-A4B2-DD4F699752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FF22294-F2E5-4C74-A30C-46BA988FD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959" y="1546091"/>
            <a:ext cx="4846923" cy="1091078"/>
          </a:xfrm>
        </p:spPr>
        <p:txBody>
          <a:bodyPr lIns="0" tIns="0" rIns="0" bIns="0" anchor="b" anchorCtr="0">
            <a:noAutofit/>
          </a:bodyPr>
          <a:lstStyle>
            <a:lvl1pPr>
              <a:defRPr sz="5500"/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FC5C0DA6-1B31-4BDF-BAEB-BF7978102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083960"/>
            <a:ext cx="4586288" cy="509472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August Bergqvist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E1647C9-9AC1-4500-A56E-94CABC656E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7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Phone: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605CECB-8164-4428-B478-98C42902F9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+7 888 999-000-11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D39B56C4-E128-4995-91CC-64C268BC76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Email: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4772DA1-74CC-430C-9A8E-5A6586692C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Bergqvist@vanarsdelltd.com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A073B5B-2BE3-49D1-A646-1492F534C9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Website: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2D10EDD-0329-4443-8665-7603E4A83B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www.vanarsdelltd.com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F591C52-0202-44BA-A6BE-E2362516B893}"/>
              </a:ext>
            </a:extLst>
          </p:cNvPr>
          <p:cNvGrpSpPr/>
          <p:nvPr userDrawn="1"/>
        </p:nvGrpSpPr>
        <p:grpSpPr>
          <a:xfrm>
            <a:off x="801543" y="2750589"/>
            <a:ext cx="4569895" cy="100800"/>
            <a:chOff x="808548" y="2750589"/>
            <a:chExt cx="4569895" cy="1008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CBEDE0-51BB-48BD-AAAD-63B6F60C1D57}"/>
                </a:ext>
              </a:extLst>
            </p:cNvPr>
            <p:cNvSpPr/>
            <p:nvPr userDrawn="1"/>
          </p:nvSpPr>
          <p:spPr>
            <a:xfrm flipH="1">
              <a:off x="5277642" y="2750589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E1608D-F119-4C0D-8D91-7CB089C037C8}"/>
              </a:ext>
            </a:extLst>
          </p:cNvPr>
          <p:cNvGrpSpPr/>
          <p:nvPr userDrawn="1"/>
        </p:nvGrpSpPr>
        <p:grpSpPr>
          <a:xfrm>
            <a:off x="801543" y="1660573"/>
            <a:ext cx="4575417" cy="105664"/>
            <a:chOff x="808548" y="2745725"/>
            <a:chExt cx="4575417" cy="10566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BDC0121-6865-4B65-A28B-1CEDB16AAD9E}"/>
                </a:ext>
              </a:extLst>
            </p:cNvPr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86E3714-07DE-4318-B5BC-25F879B97D59}"/>
                  </a:ext>
                </a:extLst>
              </p:cNvPr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ECCE30B-E848-4C5E-83A1-A811D489E7B8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9817AEC-C67C-49A3-AC5A-669FD4D6D586}"/>
                </a:ext>
              </a:extLst>
            </p:cNvPr>
            <p:cNvSpPr/>
            <p:nvPr userDrawn="1"/>
          </p:nvSpPr>
          <p:spPr>
            <a:xfrm flipH="1">
              <a:off x="5283164" y="2745725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8394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C5B5AA-0D95-4C33-8EBC-90401B51BD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32" y="1912946"/>
            <a:ext cx="12185968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8934" y="457496"/>
            <a:ext cx="4494133" cy="804338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noProof="0"/>
              <a:t>APPENDIX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8B302A-0F76-466E-9FCE-DCEECCBCF6C9}"/>
              </a:ext>
            </a:extLst>
          </p:cNvPr>
          <p:cNvGrpSpPr/>
          <p:nvPr userDrawn="1"/>
        </p:nvGrpSpPr>
        <p:grpSpPr>
          <a:xfrm>
            <a:off x="4736152" y="1509426"/>
            <a:ext cx="2719696" cy="100800"/>
            <a:chOff x="4732222" y="1509426"/>
            <a:chExt cx="2719696" cy="1008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4732222" y="1509426"/>
              <a:ext cx="2669296" cy="100800"/>
              <a:chOff x="1693969" y="3240138"/>
              <a:chExt cx="1740431" cy="100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1693969" y="3290538"/>
                <a:ext cx="169003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27C0C4F-6341-4BE0-931E-AAA6EA2AF137}"/>
                </a:ext>
              </a:extLst>
            </p:cNvPr>
            <p:cNvSpPr/>
            <p:nvPr userDrawn="1"/>
          </p:nvSpPr>
          <p:spPr>
            <a:xfrm flipH="1">
              <a:off x="7351117" y="1509426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6448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TESTIMONIALS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773282" y="1375202"/>
            <a:ext cx="4418718" cy="100800"/>
            <a:chOff x="675503" y="3240138"/>
            <a:chExt cx="2758897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5503" y="3290538"/>
              <a:ext cx="270849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22459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22459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2447783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flipV="1">
            <a:off x="3000995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92A7B-1C40-4AEB-92C3-C35F8C01F1F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03253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2E312F1-B417-47B6-97E4-7CCA31034F82}"/>
              </a:ext>
            </a:extLst>
          </p:cNvPr>
          <p:cNvSpPr/>
          <p:nvPr userDrawn="1"/>
        </p:nvSpPr>
        <p:spPr>
          <a:xfrm>
            <a:off x="2950595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13DB5D84-04D8-4536-A06B-AED76E7C51D7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4586638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3AB0AC7E-7919-422E-95A1-82E8B125756D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4586638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60" name="Picture Placeholder 2">
            <a:extLst>
              <a:ext uri="{FF2B5EF4-FFF2-40B4-BE49-F238E27FC236}">
                <a16:creationId xmlns:a16="http://schemas.microsoft.com/office/drawing/2014/main" id="{B44FD76B-D1AE-458B-AF32-E4AA246B088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211962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7D22CD4-7F86-495D-B381-7D706058B916}"/>
              </a:ext>
            </a:extLst>
          </p:cNvPr>
          <p:cNvCxnSpPr>
            <a:cxnSpLocks/>
          </p:cNvCxnSpPr>
          <p:nvPr userDrawn="1"/>
        </p:nvCxnSpPr>
        <p:spPr>
          <a:xfrm flipV="1">
            <a:off x="6765174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1BA0EB90-BA97-4A18-AD3D-1E839B636DEB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6743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D057A87-963C-4F8A-BD4C-959BF8AF699B}"/>
              </a:ext>
            </a:extLst>
          </p:cNvPr>
          <p:cNvSpPr/>
          <p:nvPr userDrawn="1"/>
        </p:nvSpPr>
        <p:spPr>
          <a:xfrm>
            <a:off x="6714774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B6BAFE05-9EC0-4C3C-AB0F-89A83361452F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8350818" y="4992196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290BF8E2-78CA-4427-9231-3C5EDC272DEE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8350818" y="4187128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66" name="Picture Placeholder 2">
            <a:extLst>
              <a:ext uri="{FF2B5EF4-FFF2-40B4-BE49-F238E27FC236}">
                <a16:creationId xmlns:a16="http://schemas.microsoft.com/office/drawing/2014/main" id="{ACA8732F-AB9E-4253-BB5A-5ADD5BA9B15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976142" y="4430694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B9A566A-8C97-4AE6-B9EF-701587499889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29354" y="3980054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45B69021-5E85-4B37-B529-366AC57512FD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33161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407CD49-808A-445A-96C0-E3083C9FB390}"/>
              </a:ext>
            </a:extLst>
          </p:cNvPr>
          <p:cNvSpPr/>
          <p:nvPr userDrawn="1"/>
        </p:nvSpPr>
        <p:spPr>
          <a:xfrm>
            <a:off x="10478954" y="3925610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4131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980591"/>
            <a:ext cx="4187903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CASE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610893"/>
            <a:ext cx="4168311" cy="18975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319328"/>
            <a:ext cx="3866400" cy="100800"/>
            <a:chOff x="-1228304" y="3240138"/>
            <a:chExt cx="3866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81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537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2DA762C-1D45-43AA-9DB3-3D8DBE3EACF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267325" y="1126345"/>
            <a:ext cx="6086475" cy="266246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4C3C1BF4-C955-4D71-87E4-BE0F7B61957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269967" y="3909256"/>
            <a:ext cx="6086475" cy="1822399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5956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294387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2212679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970230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6B07E0-C579-4C5F-9AD4-6AF791562924}"/>
              </a:ext>
            </a:extLst>
          </p:cNvPr>
          <p:cNvSpPr/>
          <p:nvPr userDrawn="1"/>
        </p:nvSpPr>
        <p:spPr>
          <a:xfrm>
            <a:off x="963549" y="1819285"/>
            <a:ext cx="4306824" cy="3648456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95" b="-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D5639F99-011E-49CF-8ABD-A4DB4439FB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15505" y="1976894"/>
            <a:ext cx="1819656" cy="3108960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028483B2-B562-448D-AEE1-556BC9366BB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102188" y="3517926"/>
            <a:ext cx="2057400" cy="181965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95763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42737603-04DB-411C-B2D9-BDFF9AEE89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05A03A4-E79C-49C5-A546-FF8E2D4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EA27EF7-FC6B-496C-B737-B9219950367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2023761"/>
            <a:ext cx="2469965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6C0E2C30-6E91-49DE-B7A1-6E32A19EC81D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70BE5E73-C067-492F-BE30-5E3DADAD40E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75852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36A9B448-4FDC-41F7-941E-5BF5A129057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499831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0B3A413-8776-4B3B-931F-C132DAB3A42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AD0CCD5-B712-4DB2-BFE3-4D3461B29F6D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28" name="Picture Placeholder 12">
            <a:extLst>
              <a:ext uri="{FF2B5EF4-FFF2-40B4-BE49-F238E27FC236}">
                <a16:creationId xmlns:a16="http://schemas.microsoft.com/office/drawing/2014/main" id="{64125935-B0D3-4ABD-9BBA-A60E46D2C55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46407" y="3731781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47D3BA4D-FA26-44C8-B927-E42CC8E67B79}"/>
              </a:ext>
            </a:extLst>
          </p:cNvPr>
          <p:cNvSpPr>
            <a:spLocks noGrp="1"/>
          </p:cNvSpPr>
          <p:nvPr>
            <p:ph type="body" sz="half" idx="45"/>
          </p:nvPr>
        </p:nvSpPr>
        <p:spPr>
          <a:xfrm>
            <a:off x="7900319" y="3054194"/>
            <a:ext cx="2197045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D2A84D7-2523-470B-A3C0-0140355D4F68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5D1A91B-BB99-4DC7-B8F5-55514B49A9D1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900319" y="4671712"/>
            <a:ext cx="2223939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FAB2C75-BBBF-4A4D-A633-7CEFFABAFE32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40427" y="4830765"/>
            <a:ext cx="2048256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83CD3289-0FBC-4854-8EB2-ADD41F89C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2F18CD59-6602-4DEC-9B12-412E6BAF928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1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88B09568-0B94-4B51-BE65-A72C65C3D7D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1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315834F5-9ACD-4898-B96E-8C732881FF01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7E5CF6DE-4761-4BA5-A429-30AC8BBAD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780001"/>
            <a:ext cx="10512424" cy="606677"/>
          </a:xfrm>
        </p:spPr>
        <p:txBody>
          <a:bodyPr lIns="0" tIns="0" rIns="0" bIns="0" anchor="t" anchorCtr="0">
            <a:normAutofit/>
          </a:bodyPr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8A4896B5-1C5E-47F0-8F0C-4EF97E356C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0319" y="3779907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87F4783-C8BA-411C-A188-4A4DAED10C02}"/>
              </a:ext>
            </a:extLst>
          </p:cNvPr>
          <p:cNvGrpSpPr/>
          <p:nvPr userDrawn="1"/>
        </p:nvGrpSpPr>
        <p:grpSpPr>
          <a:xfrm flipH="1">
            <a:off x="4416000" y="1375202"/>
            <a:ext cx="7776000" cy="100800"/>
            <a:chOff x="-322289" y="3240138"/>
            <a:chExt cx="5070122" cy="10080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59A2713-966D-4694-A067-D6BE1B2986D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89" y="3290538"/>
              <a:ext cx="507012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CA15F19-C2FE-4F13-9359-69E884CA83B9}"/>
                </a:ext>
              </a:extLst>
            </p:cNvPr>
            <p:cNvSpPr/>
            <p:nvPr userDrawn="1"/>
          </p:nvSpPr>
          <p:spPr>
            <a:xfrm>
              <a:off x="4682109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35776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4189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1958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EA943F6-C418-4339-8C7E-A12127BDE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777"/>
            <a:ext cx="10515600" cy="453429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4468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6FE9A2-5CE4-4652-97CE-3FF947D548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6D4E1-CC57-4556-9CB7-31B375477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AE7A31C-D605-4363-B037-1938B9304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4915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B5E40D-C1A5-4C5A-BBA0-C3E41F028D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5C650EE-495E-44EB-870B-AC85B18EB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56955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7DCC2A5-8A6A-431F-BD6C-93E32539A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3414"/>
            <a:ext cx="5157787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FE620E9-8AD3-4771-8897-E65B461E2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56955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5F265B-9F81-4A64-A8D4-7D0A31CEA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03414"/>
            <a:ext cx="5183188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0803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AE79E65-3D1E-4444-9BD4-8578BF0C6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2000">
                <a:solidFill>
                  <a:schemeClr val="bg2"/>
                </a:solidFill>
              </a:defRPr>
            </a:lvl2pPr>
            <a:lvl3pPr>
              <a:defRPr sz="18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9995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1D23A006-AC57-4A0B-BC20-6D226A80C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85305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E102DC0-E499-4C34-9CD9-CDABF71081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0819" y="2355057"/>
            <a:ext cx="9250363" cy="2147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39916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545300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E60A5F-CE74-4F00-A5C2-F9742DDFFF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3171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058B-89E0-4460-AB21-21747CB3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1C5EB-04D6-4050-930C-5F6907528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2220F-109C-4A57-81E9-C6279EDA1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6836" y="5878720"/>
            <a:ext cx="1336964" cy="298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5404F-F26F-42E5-BA15-C0373FC1CF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9960" y="5878720"/>
            <a:ext cx="2915733" cy="29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25174-FA04-488F-9F0C-3CD1D1483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643" y="5879656"/>
            <a:ext cx="354492" cy="297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FEF1588-F385-48F3-800A-554A9423E77A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B0943-F568-4674-8FA4-B435B1E466AF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2DE7FD5-7941-43A1-8663-42AE40546A4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791EE5-EF06-4BF8-84C6-EC24114E73F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86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90" r:id="rId33"/>
    <p:sldLayoutId id="2147483691" r:id="rId34"/>
    <p:sldLayoutId id="2147483688" r:id="rId35"/>
    <p:sldLayoutId id="2147483692" r:id="rId36"/>
    <p:sldLayoutId id="2147483689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7174" userDrawn="1">
          <p15:clr>
            <a:srgbClr val="F26B43"/>
          </p15:clr>
        </p15:guide>
        <p15:guide id="3" pos="506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3318" userDrawn="1">
          <p15:clr>
            <a:srgbClr val="F26B43"/>
          </p15:clr>
        </p15:guide>
        <p15:guide id="8" pos="4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F6FF42-70E3-4A7F-B5D8-2928FCB71A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Goods to Person Technologies – Which Is Best For You?</a:t>
            </a:r>
            <a:endParaRPr lang="ru-RU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40A11AA-C85D-4AF4-92B2-0F4E36F4EC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Reliability and Value Engineering Analysis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04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B26A0-76B0-4D92-8A3B-F4FB7FCBB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0184F8-7D3E-4F39-85DA-53F65AF61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30 years in small item, goods to person automation space.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BC30F8-1890-4494-869A-DCD11E9F5FF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1991 – began in “technology Transfer”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1994 – Magic Warehouse™ software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Technology support – Parts/Service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2018 Pallet G2P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61169563-0C6E-483D-91B6-7AB8952A8FA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/>
          <a:stretch/>
        </p:blipFill>
        <p:spPr>
          <a:xfrm>
            <a:off x="6103003" y="2728994"/>
            <a:ext cx="6083300" cy="2110831"/>
          </a:xfr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E91C663-2D66-4255-91B4-906F720E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EC88EDC-DE1B-4E22-AB2A-B461D5C81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</p:spTree>
    <p:extLst>
      <p:ext uri="{BB962C8B-B14F-4D97-AF65-F5344CB8AC3E}">
        <p14:creationId xmlns:p14="http://schemas.microsoft.com/office/powerpoint/2010/main" val="2905111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66">
            <a:extLst>
              <a:ext uri="{FF2B5EF4-FFF2-40B4-BE49-F238E27FC236}">
                <a16:creationId xmlns:a16="http://schemas.microsoft.com/office/drawing/2014/main" id="{E72CC338-4598-4AF3-B140-D7F632D2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1411656D-4971-4CC0-9065-8DA32BB87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2000-10,000 Pick Locations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7FAD12-8FEF-41B8-B478-8793FF9B485B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26123" y="2668673"/>
            <a:ext cx="1439402" cy="640080"/>
          </a:xfrm>
        </p:spPr>
        <p:txBody>
          <a:bodyPr/>
          <a:lstStyle/>
          <a:p>
            <a:r>
              <a:rPr lang="en-US" dirty="0"/>
              <a:t>Traditional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214C1BB-D845-4DB6-B4FC-B7AD5F5E0C3D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6455080" y="2668673"/>
            <a:ext cx="1209357" cy="64008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Small Item Shuttles (Opex)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57CA9C-196E-494C-85C7-9B4861053912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778642" y="3833295"/>
            <a:ext cx="1209357" cy="640080"/>
          </a:xfrm>
        </p:spPr>
        <p:txBody>
          <a:bodyPr/>
          <a:lstStyle/>
          <a:p>
            <a:r>
              <a:rPr lang="en-US" dirty="0"/>
              <a:t>Order Pickers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D9ADD0F-E05E-4B0E-9D9D-545FD755D7AE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6455080" y="3804441"/>
            <a:ext cx="1209357" cy="640080"/>
          </a:xfrm>
        </p:spPr>
        <p:txBody>
          <a:bodyPr/>
          <a:lstStyle/>
          <a:p>
            <a:r>
              <a:rPr lang="en-US" dirty="0"/>
              <a:t>Mini-Stacker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81DBA-A3EE-4E75-90A6-DC25DF9DA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EEAA2-E066-4E86-A51B-FAC333319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0D9ADD0F-E05E-4B0E-9D9D-545FD755D7AE}"/>
              </a:ext>
            </a:extLst>
          </p:cNvPr>
          <p:cNvSpPr>
            <a:spLocks noGrp="1"/>
          </p:cNvSpPr>
          <p:nvPr/>
        </p:nvSpPr>
        <p:spPr>
          <a:xfrm>
            <a:off x="6455080" y="4997917"/>
            <a:ext cx="1209357" cy="6400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Vertical Carousels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0D9ADD0F-E05E-4B0E-9D9D-545FD755D7AE}"/>
              </a:ext>
            </a:extLst>
          </p:cNvPr>
          <p:cNvSpPr>
            <a:spLocks noGrp="1"/>
          </p:cNvSpPr>
          <p:nvPr/>
        </p:nvSpPr>
        <p:spPr>
          <a:xfrm>
            <a:off x="778642" y="4997917"/>
            <a:ext cx="1209357" cy="640080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AS/R Horizontal Carousels</a:t>
            </a:r>
          </a:p>
        </p:txBody>
      </p:sp>
    </p:spTree>
    <p:extLst>
      <p:ext uri="{BB962C8B-B14F-4D97-AF65-F5344CB8AC3E}">
        <p14:creationId xmlns:p14="http://schemas.microsoft.com/office/powerpoint/2010/main" val="400607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5466E9-AFFB-436C-9D79-5B54F4099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86011A2-BC96-44FB-8A92-659975A8FA5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dirty="0"/>
              <a:t>More Efficient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74B9E7B-91A3-4653-9D11-EAC841812EC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en-US" dirty="0"/>
              <a:t>Less Efficient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8652C60-0E06-4F27-8EBF-99ED4922DB1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en-US" dirty="0"/>
              <a:t>More Expensive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714EE8D-6591-4E64-A28D-275EB74081C9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en-US" dirty="0"/>
              <a:t>Less Expensive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2CA95-5F9E-4EDF-9631-539839EA1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0193BA-1489-40A2-9D5D-0490BDFBF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075A62-8E24-1A48-A783-5CF19CC7399E}"/>
              </a:ext>
            </a:extLst>
          </p:cNvPr>
          <p:cNvSpPr txBox="1"/>
          <p:nvPr/>
        </p:nvSpPr>
        <p:spPr>
          <a:xfrm>
            <a:off x="6303346" y="4518531"/>
            <a:ext cx="2012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Vertical Carousels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808621-F71B-BA43-B5EE-7D96539D71F7}"/>
              </a:ext>
            </a:extLst>
          </p:cNvPr>
          <p:cNvSpPr txBox="1"/>
          <p:nvPr/>
        </p:nvSpPr>
        <p:spPr>
          <a:xfrm>
            <a:off x="8371841" y="1684826"/>
            <a:ext cx="1370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Horizontal </a:t>
            </a:r>
          </a:p>
          <a:p>
            <a:r>
              <a:rPr lang="en-US" dirty="0"/>
              <a:t>   Carousels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D1F752-D08C-BD4F-8C33-47EFBFB1F456}"/>
              </a:ext>
            </a:extLst>
          </p:cNvPr>
          <p:cNvSpPr txBox="1"/>
          <p:nvPr/>
        </p:nvSpPr>
        <p:spPr>
          <a:xfrm>
            <a:off x="536671" y="1489685"/>
            <a:ext cx="838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Opex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7F90F5-CE8D-6C4E-B089-D1773144AFD3}"/>
              </a:ext>
            </a:extLst>
          </p:cNvPr>
          <p:cNvSpPr txBox="1"/>
          <p:nvPr/>
        </p:nvSpPr>
        <p:spPr>
          <a:xfrm>
            <a:off x="789869" y="5249755"/>
            <a:ext cx="1633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Stacker Crane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DD5035-0A93-0341-A52A-B8B2A27361CC}"/>
              </a:ext>
            </a:extLst>
          </p:cNvPr>
          <p:cNvSpPr txBox="1"/>
          <p:nvPr/>
        </p:nvSpPr>
        <p:spPr>
          <a:xfrm>
            <a:off x="10850182" y="6265418"/>
            <a:ext cx="1348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Traditional</a:t>
            </a:r>
          </a:p>
          <a:p>
            <a:r>
              <a:rPr lang="en-US" dirty="0"/>
              <a:t>   Storage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C4CE4C-88A6-5245-97B0-E55BDE19A653}"/>
              </a:ext>
            </a:extLst>
          </p:cNvPr>
          <p:cNvSpPr txBox="1"/>
          <p:nvPr/>
        </p:nvSpPr>
        <p:spPr>
          <a:xfrm>
            <a:off x="5096898" y="5619087"/>
            <a:ext cx="937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Order</a:t>
            </a:r>
          </a:p>
          <a:p>
            <a:r>
              <a:rPr lang="en-US" dirty="0"/>
              <a:t>  Pickers</a:t>
            </a:r>
          </a:p>
        </p:txBody>
      </p:sp>
    </p:spTree>
    <p:extLst>
      <p:ext uri="{BB962C8B-B14F-4D97-AF65-F5344CB8AC3E}">
        <p14:creationId xmlns:p14="http://schemas.microsoft.com/office/powerpoint/2010/main" val="3114162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Productivity Standards</a:t>
            </a:r>
            <a:endParaRPr lang="en-US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E61352-93DD-9A43-B7AC-1011D0BA65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25332" y="200918"/>
            <a:ext cx="5037868" cy="652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32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Traditional Storage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7689" y="3654145"/>
            <a:ext cx="4168311" cy="1897530"/>
          </a:xfrm>
        </p:spPr>
        <p:txBody>
          <a:bodyPr>
            <a:normAutofit/>
          </a:bodyPr>
          <a:lstStyle/>
          <a:p>
            <a:r>
              <a:rPr lang="en-US" dirty="0"/>
              <a:t>Low Cost</a:t>
            </a:r>
          </a:p>
          <a:p>
            <a:r>
              <a:rPr lang="en-US" dirty="0"/>
              <a:t>Low Speed</a:t>
            </a:r>
          </a:p>
          <a:p>
            <a:r>
              <a:rPr lang="en-US" dirty="0"/>
              <a:t>Low Density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7" name="Picture 16" descr="A group of warehouse&#10;&#10;Description automatically generated">
            <a:extLst>
              <a:ext uri="{FF2B5EF4-FFF2-40B4-BE49-F238E27FC236}">
                <a16:creationId xmlns:a16="http://schemas.microsoft.com/office/drawing/2014/main" id="{38E61352-93DD-9A43-B7AC-1011D0BA6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845" y="482386"/>
            <a:ext cx="5784602" cy="535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44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Order Pickers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4298" y="3569945"/>
            <a:ext cx="4168311" cy="1897530"/>
          </a:xfrm>
        </p:spPr>
        <p:txBody>
          <a:bodyPr>
            <a:normAutofit/>
          </a:bodyPr>
          <a:lstStyle/>
          <a:p>
            <a:r>
              <a:rPr lang="en-US" dirty="0"/>
              <a:t>Low to Medium Cost</a:t>
            </a:r>
          </a:p>
          <a:p>
            <a:r>
              <a:rPr lang="en-US" dirty="0"/>
              <a:t>Slow Speed</a:t>
            </a:r>
          </a:p>
          <a:p>
            <a:r>
              <a:rPr lang="en-US" dirty="0"/>
              <a:t>Low Density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E61352-93DD-9A43-B7AC-1011D0BA65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91179" y="1450797"/>
            <a:ext cx="6874784" cy="386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9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Order Pickers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7689" y="3610893"/>
            <a:ext cx="4168311" cy="1897530"/>
          </a:xfrm>
        </p:spPr>
        <p:txBody>
          <a:bodyPr>
            <a:normAutofit/>
          </a:bodyPr>
          <a:lstStyle/>
          <a:p>
            <a:r>
              <a:rPr lang="en-US" dirty="0"/>
              <a:t>Low to Medium Cost</a:t>
            </a:r>
          </a:p>
          <a:p>
            <a:r>
              <a:rPr lang="en-US" dirty="0"/>
              <a:t>Low Speed</a:t>
            </a:r>
          </a:p>
          <a:p>
            <a:r>
              <a:rPr lang="en-US" dirty="0"/>
              <a:t>Low Density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7" name="Man-up Vs. G2P (1).mp4" descr="Man-up Vs. G2P (1).mp4">
            <a:hlinkClick r:id="" action="ppaction://media"/>
            <a:extLst>
              <a:ext uri="{FF2B5EF4-FFF2-40B4-BE49-F238E27FC236}">
                <a16:creationId xmlns:a16="http://schemas.microsoft.com/office/drawing/2014/main" id="{86C2D97A-C32E-6A42-9183-E59C47247D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14199" y="1349577"/>
            <a:ext cx="7113505" cy="400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2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Vertical Carousel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42952" y="3570724"/>
            <a:ext cx="4168311" cy="1897530"/>
          </a:xfrm>
        </p:spPr>
        <p:txBody>
          <a:bodyPr>
            <a:normAutofit/>
          </a:bodyPr>
          <a:lstStyle/>
          <a:p>
            <a:r>
              <a:rPr lang="en-US" dirty="0"/>
              <a:t>High Cost</a:t>
            </a:r>
          </a:p>
          <a:p>
            <a:r>
              <a:rPr lang="en-US" dirty="0"/>
              <a:t>Low Speed</a:t>
            </a:r>
          </a:p>
          <a:p>
            <a:r>
              <a:rPr lang="en-US" dirty="0"/>
              <a:t>Medium Density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E61352-93DD-9A43-B7AC-1011D0BA65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66919" y="993488"/>
            <a:ext cx="7213744" cy="440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7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Vertical Carousel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42952" y="3570724"/>
            <a:ext cx="4168311" cy="1897530"/>
          </a:xfrm>
        </p:spPr>
        <p:txBody>
          <a:bodyPr>
            <a:normAutofit/>
          </a:bodyPr>
          <a:lstStyle/>
          <a:p>
            <a:r>
              <a:rPr lang="en-US" dirty="0"/>
              <a:t>High Cost</a:t>
            </a:r>
          </a:p>
          <a:p>
            <a:r>
              <a:rPr lang="en-US" dirty="0"/>
              <a:t>Low Speed</a:t>
            </a:r>
          </a:p>
          <a:p>
            <a:r>
              <a:rPr lang="en-US" dirty="0"/>
              <a:t>Medium Density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E61352-93DD-9A43-B7AC-1011D0BA65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91179" y="48491"/>
            <a:ext cx="6973810" cy="676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60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AS/R Horizontal Carousel</a:t>
            </a:r>
            <a:endParaRPr lang="en-US" sz="27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Medium Cost</a:t>
            </a:r>
          </a:p>
          <a:p>
            <a:r>
              <a:rPr lang="en-US" dirty="0"/>
              <a:t>High Speed</a:t>
            </a:r>
          </a:p>
          <a:p>
            <a:r>
              <a:rPr lang="en-US" dirty="0"/>
              <a:t>High Density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4" name="Picture 13" descr="A picture containing indoor, building, ceiling, person&#10;&#10;Description automatically generated">
            <a:extLst>
              <a:ext uri="{FF2B5EF4-FFF2-40B4-BE49-F238E27FC236}">
                <a16:creationId xmlns:a16="http://schemas.microsoft.com/office/drawing/2014/main" id="{19482E6A-9CD0-9541-BEDC-F73A76F8C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179" y="429757"/>
            <a:ext cx="6771554" cy="507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24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AS/R Horizontal Carousel</a:t>
            </a:r>
            <a:endParaRPr lang="en-US" sz="27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Medium Cost</a:t>
            </a:r>
          </a:p>
          <a:p>
            <a:r>
              <a:rPr lang="en-US" dirty="0"/>
              <a:t>High Speed</a:t>
            </a:r>
          </a:p>
          <a:p>
            <a:r>
              <a:rPr lang="en-US" dirty="0"/>
              <a:t>High Density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482E6A-9CD0-9541-BEDC-F73A76F8CD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91179" y="429757"/>
            <a:ext cx="6771554" cy="507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625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AS/R Horizontal Carousel</a:t>
            </a:r>
            <a:endParaRPr lang="en-US" sz="27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Medium Cost</a:t>
            </a:r>
          </a:p>
          <a:p>
            <a:r>
              <a:rPr lang="en-US" dirty="0"/>
              <a:t>High Speed</a:t>
            </a:r>
          </a:p>
          <a:p>
            <a:r>
              <a:rPr lang="en-US" dirty="0"/>
              <a:t>High Density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7110" y="5878720"/>
            <a:ext cx="1336964" cy="298800"/>
          </a:xfrm>
        </p:spPr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482E6A-9CD0-9541-BEDC-F73A76F8CD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91179" y="429757"/>
            <a:ext cx="6771553" cy="507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41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AS/R Horizontal Carousel</a:t>
            </a:r>
            <a:endParaRPr lang="en-US" sz="27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Medium Cost</a:t>
            </a:r>
          </a:p>
          <a:p>
            <a:r>
              <a:rPr lang="en-US" dirty="0"/>
              <a:t>High Speed</a:t>
            </a:r>
          </a:p>
          <a:p>
            <a:r>
              <a:rPr lang="en-US" dirty="0"/>
              <a:t>High Density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482E6A-9CD0-9541-BEDC-F73A76F8CD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91179" y="429757"/>
            <a:ext cx="6771553" cy="507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994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3F70E9-6111-446A-BD49-B6A996FA0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Carousel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EB9F42-DBAC-4200-A2A6-96F4D943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CC7CD0-CDEF-499B-929F-253562EB8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4" name="IMG_4133.MOV" descr="IMG_4133.MOV">
            <a:hlinkClick r:id="" action="ppaction://media"/>
            <a:extLst>
              <a:ext uri="{FF2B5EF4-FFF2-40B4-BE49-F238E27FC236}">
                <a16:creationId xmlns:a16="http://schemas.microsoft.com/office/drawing/2014/main" id="{19A9ABF3-89ED-AC42-A70D-2A9853BE27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28407"/>
            <a:ext cx="6125018" cy="459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7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482E6A-9CD0-9541-BEDC-F73A76F8CD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8643" y="398208"/>
            <a:ext cx="10824949" cy="836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18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Small Item Shuttle (Opex)</a:t>
            </a:r>
            <a:br>
              <a:rPr lang="en-US" dirty="0"/>
            </a:br>
            <a:r>
              <a:rPr lang="en-US" sz="2400" dirty="0"/>
              <a:t>8400 Locations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889" y="3569945"/>
            <a:ext cx="4168311" cy="1897530"/>
          </a:xfrm>
        </p:spPr>
        <p:txBody>
          <a:bodyPr>
            <a:normAutofit/>
          </a:bodyPr>
          <a:lstStyle/>
          <a:p>
            <a:r>
              <a:rPr lang="en-US" dirty="0"/>
              <a:t>High Cost ($3,000,000)</a:t>
            </a:r>
          </a:p>
          <a:p>
            <a:r>
              <a:rPr lang="en-US" dirty="0"/>
              <a:t>High Speed</a:t>
            </a:r>
          </a:p>
          <a:p>
            <a:r>
              <a:rPr lang="en-US" dirty="0"/>
              <a:t>Medium Density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17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E61352-93DD-9A43-B7AC-1011D0BA65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52170" y="1212812"/>
            <a:ext cx="7213744" cy="388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984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Small Item Shuttle (Opex)</a:t>
            </a:r>
            <a:br>
              <a:rPr lang="en-US" dirty="0"/>
            </a:br>
            <a:r>
              <a:rPr lang="en-US" sz="2400" dirty="0"/>
              <a:t>8400 Locations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889" y="3569945"/>
            <a:ext cx="4168311" cy="1897530"/>
          </a:xfrm>
        </p:spPr>
        <p:txBody>
          <a:bodyPr>
            <a:normAutofit/>
          </a:bodyPr>
          <a:lstStyle/>
          <a:p>
            <a:r>
              <a:rPr lang="en-US" dirty="0"/>
              <a:t>High Cost ($3,000,000)</a:t>
            </a:r>
          </a:p>
          <a:p>
            <a:r>
              <a:rPr lang="en-US" dirty="0"/>
              <a:t>High Speed</a:t>
            </a:r>
          </a:p>
          <a:p>
            <a:r>
              <a:rPr lang="en-US" dirty="0"/>
              <a:t>Medium Density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18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7" name="Opex.mp4" descr="Opex.mp4">
            <a:hlinkClick r:id="" action="ppaction://media"/>
            <a:extLst>
              <a:ext uri="{FF2B5EF4-FFF2-40B4-BE49-F238E27FC236}">
                <a16:creationId xmlns:a16="http://schemas.microsoft.com/office/drawing/2014/main" id="{0DD61CCE-FD0D-624A-9157-C27689A4D0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91179" y="1076632"/>
            <a:ext cx="6921910" cy="389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9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Mini-Stacker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ADD4D-2C19-4F7E-B75C-08B47053A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Very Expensive</a:t>
            </a:r>
          </a:p>
          <a:p>
            <a:r>
              <a:rPr lang="en-US" dirty="0"/>
              <a:t>Medium Speed (Constrained by Lanes)</a:t>
            </a:r>
          </a:p>
          <a:p>
            <a:r>
              <a:rPr lang="en-US" dirty="0"/>
              <a:t>Medium Density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693C1-BDA6-43BD-BFD6-4BAE790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19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2C9D-BA15-406F-8A48-BDACE07B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E61352-93DD-9A43-B7AC-1011D0BA65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96000" y="349131"/>
            <a:ext cx="4343164" cy="55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79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66">
            <a:extLst>
              <a:ext uri="{FF2B5EF4-FFF2-40B4-BE49-F238E27FC236}">
                <a16:creationId xmlns:a16="http://schemas.microsoft.com/office/drawing/2014/main" id="{E72CC338-4598-4AF3-B140-D7F632D2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7FAD12-8FEF-41B8-B478-8793FF9B485B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26123" y="2668673"/>
            <a:ext cx="1439402" cy="640080"/>
          </a:xfrm>
        </p:spPr>
        <p:txBody>
          <a:bodyPr/>
          <a:lstStyle/>
          <a:p>
            <a:r>
              <a:rPr lang="en-US" dirty="0"/>
              <a:t>Traditional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8E5EEAD-1427-4576-B8F8-C485CAE758A4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914742" y="2668673"/>
            <a:ext cx="2670048" cy="64008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Low Cost</a:t>
            </a:r>
          </a:p>
          <a:p>
            <a:r>
              <a:rPr lang="en-US" dirty="0"/>
              <a:t>Low Speed</a:t>
            </a:r>
          </a:p>
          <a:p>
            <a:r>
              <a:rPr lang="en-US" dirty="0"/>
              <a:t>Low Density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214C1BB-D845-4DB6-B4FC-B7AD5F5E0C3D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6455080" y="2668673"/>
            <a:ext cx="1209357" cy="64008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Small Item Shuttles (Opex)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9B92F0C-3A1D-438E-B581-C1A63389DAF6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8543699" y="2668673"/>
            <a:ext cx="2670048" cy="64008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High Cost</a:t>
            </a:r>
          </a:p>
          <a:p>
            <a:r>
              <a:rPr lang="en-US" dirty="0"/>
              <a:t>High Speed</a:t>
            </a:r>
          </a:p>
          <a:p>
            <a:r>
              <a:rPr lang="en-US" dirty="0"/>
              <a:t>Medium Density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57CA9C-196E-494C-85C7-9B4861053912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778642" y="3833295"/>
            <a:ext cx="1209357" cy="640080"/>
          </a:xfrm>
        </p:spPr>
        <p:txBody>
          <a:bodyPr/>
          <a:lstStyle/>
          <a:p>
            <a:r>
              <a:rPr lang="en-US" dirty="0"/>
              <a:t>Order Pickers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2783CF-764B-4358-9D88-FAC1CFEBE203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2914742" y="3804441"/>
            <a:ext cx="2670048" cy="64008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Low to Medium Cost</a:t>
            </a:r>
          </a:p>
          <a:p>
            <a:r>
              <a:rPr lang="en-US" dirty="0"/>
              <a:t>Low Speed</a:t>
            </a:r>
          </a:p>
          <a:p>
            <a:r>
              <a:rPr lang="en-US" dirty="0"/>
              <a:t>Low Density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D9ADD0F-E05E-4B0E-9D9D-545FD755D7AE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6455080" y="3804441"/>
            <a:ext cx="1209357" cy="640080"/>
          </a:xfrm>
        </p:spPr>
        <p:txBody>
          <a:bodyPr/>
          <a:lstStyle/>
          <a:p>
            <a:r>
              <a:rPr lang="en-US" dirty="0"/>
              <a:t>Mini-Stacker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6EA4E1F-EF09-44AB-9483-363CF418AA99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8543699" y="3804441"/>
            <a:ext cx="2670048" cy="64008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High Cost</a:t>
            </a:r>
          </a:p>
          <a:p>
            <a:r>
              <a:rPr lang="en-US" dirty="0"/>
              <a:t>Medium Speed (Constrained by Lanes)</a:t>
            </a:r>
          </a:p>
          <a:p>
            <a:r>
              <a:rPr lang="en-US" dirty="0"/>
              <a:t>Medium Density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81DBA-A3EE-4E75-90A6-DC25DF9DA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EEAA2-E066-4E86-A51B-FAC333319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0D9ADD0F-E05E-4B0E-9D9D-545FD755D7AE}"/>
              </a:ext>
            </a:extLst>
          </p:cNvPr>
          <p:cNvSpPr>
            <a:spLocks noGrp="1"/>
          </p:cNvSpPr>
          <p:nvPr/>
        </p:nvSpPr>
        <p:spPr>
          <a:xfrm>
            <a:off x="6455080" y="4997917"/>
            <a:ext cx="1209357" cy="6400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Vertical Carousels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0D9ADD0F-E05E-4B0E-9D9D-545FD755D7AE}"/>
              </a:ext>
            </a:extLst>
          </p:cNvPr>
          <p:cNvSpPr>
            <a:spLocks noGrp="1"/>
          </p:cNvSpPr>
          <p:nvPr/>
        </p:nvSpPr>
        <p:spPr>
          <a:xfrm>
            <a:off x="778642" y="4997917"/>
            <a:ext cx="1209357" cy="640080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AS/R Horizontal Carousels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46EA4E1F-EF09-44AB-9483-363CF418AA99}"/>
              </a:ext>
            </a:extLst>
          </p:cNvPr>
          <p:cNvSpPr>
            <a:spLocks noGrp="1"/>
          </p:cNvSpPr>
          <p:nvPr/>
        </p:nvSpPr>
        <p:spPr>
          <a:xfrm>
            <a:off x="8543699" y="4940209"/>
            <a:ext cx="2670048" cy="640080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High Cost</a:t>
            </a:r>
          </a:p>
          <a:p>
            <a:r>
              <a:rPr lang="en-US" dirty="0"/>
              <a:t>Low Speed</a:t>
            </a:r>
          </a:p>
          <a:p>
            <a:r>
              <a:rPr lang="en-US" dirty="0"/>
              <a:t>Medium Density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46EA4E1F-EF09-44AB-9483-363CF418AA99}"/>
              </a:ext>
            </a:extLst>
          </p:cNvPr>
          <p:cNvSpPr>
            <a:spLocks noGrp="1"/>
          </p:cNvSpPr>
          <p:nvPr/>
        </p:nvSpPr>
        <p:spPr>
          <a:xfrm>
            <a:off x="2914742" y="4980970"/>
            <a:ext cx="2670048" cy="640080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Medium Cost</a:t>
            </a:r>
          </a:p>
          <a:p>
            <a:r>
              <a:rPr lang="en-US" dirty="0"/>
              <a:t>High Speed</a:t>
            </a:r>
          </a:p>
          <a:p>
            <a:r>
              <a:rPr lang="en-US" dirty="0"/>
              <a:t>High Density</a:t>
            </a:r>
          </a:p>
        </p:txBody>
      </p:sp>
    </p:spTree>
    <p:extLst>
      <p:ext uri="{BB962C8B-B14F-4D97-AF65-F5344CB8AC3E}">
        <p14:creationId xmlns:p14="http://schemas.microsoft.com/office/powerpoint/2010/main" val="2654945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5466E9-AFFB-436C-9D79-5B54F4099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Solutions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86011A2-BC96-44FB-8A92-659975A8FA5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dirty="0"/>
              <a:t>More Efficient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74B9E7B-91A3-4653-9D11-EAC841812EC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en-US" dirty="0"/>
              <a:t>Less Efficient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8652C60-0E06-4F27-8EBF-99ED4922DB1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en-US" dirty="0"/>
              <a:t>More Expensive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714EE8D-6591-4E64-A28D-275EB74081C9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en-US" dirty="0"/>
              <a:t>Less Expensive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2CA95-5F9E-4EDF-9631-539839EA1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21</a:t>
            </a:fld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0193BA-1489-40A2-9D5D-0490BDFBF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09.24.2020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075A62-8E24-1A48-A783-5CF19CC7399E}"/>
              </a:ext>
            </a:extLst>
          </p:cNvPr>
          <p:cNvSpPr txBox="1"/>
          <p:nvPr/>
        </p:nvSpPr>
        <p:spPr>
          <a:xfrm>
            <a:off x="6303346" y="4518531"/>
            <a:ext cx="2012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Vertical Carousels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808621-F71B-BA43-B5EE-7D96539D71F7}"/>
              </a:ext>
            </a:extLst>
          </p:cNvPr>
          <p:cNvSpPr txBox="1"/>
          <p:nvPr/>
        </p:nvSpPr>
        <p:spPr>
          <a:xfrm>
            <a:off x="8371841" y="1684826"/>
            <a:ext cx="1370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Horizontal </a:t>
            </a:r>
          </a:p>
          <a:p>
            <a:r>
              <a:rPr lang="en-US" dirty="0"/>
              <a:t>   Carousels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D1F752-D08C-BD4F-8C33-47EFBFB1F456}"/>
              </a:ext>
            </a:extLst>
          </p:cNvPr>
          <p:cNvSpPr txBox="1"/>
          <p:nvPr/>
        </p:nvSpPr>
        <p:spPr>
          <a:xfrm>
            <a:off x="536671" y="1489685"/>
            <a:ext cx="838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Opex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7F90F5-CE8D-6C4E-B089-D1773144AFD3}"/>
              </a:ext>
            </a:extLst>
          </p:cNvPr>
          <p:cNvSpPr txBox="1"/>
          <p:nvPr/>
        </p:nvSpPr>
        <p:spPr>
          <a:xfrm>
            <a:off x="789869" y="5249755"/>
            <a:ext cx="1633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Stacker Crane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DD5035-0A93-0341-A52A-B8B2A27361CC}"/>
              </a:ext>
            </a:extLst>
          </p:cNvPr>
          <p:cNvSpPr txBox="1"/>
          <p:nvPr/>
        </p:nvSpPr>
        <p:spPr>
          <a:xfrm>
            <a:off x="10850182" y="6265418"/>
            <a:ext cx="1348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Traditional</a:t>
            </a:r>
          </a:p>
          <a:p>
            <a:r>
              <a:rPr lang="en-US" dirty="0"/>
              <a:t>   Storage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C4CE4C-88A6-5245-97B0-E55BDE19A653}"/>
              </a:ext>
            </a:extLst>
          </p:cNvPr>
          <p:cNvSpPr txBox="1"/>
          <p:nvPr/>
        </p:nvSpPr>
        <p:spPr>
          <a:xfrm>
            <a:off x="5096898" y="5619087"/>
            <a:ext cx="937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Order</a:t>
            </a:r>
          </a:p>
          <a:p>
            <a:r>
              <a:rPr lang="en-US" dirty="0"/>
              <a:t>  Pickers</a:t>
            </a:r>
          </a:p>
        </p:txBody>
      </p:sp>
    </p:spTree>
    <p:extLst>
      <p:ext uri="{BB962C8B-B14F-4D97-AF65-F5344CB8AC3E}">
        <p14:creationId xmlns:p14="http://schemas.microsoft.com/office/powerpoint/2010/main" val="2210979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BBBB"/>
      </a:dk1>
      <a:lt1>
        <a:srgbClr val="000000"/>
      </a:lt1>
      <a:dk2>
        <a:srgbClr val="999999"/>
      </a:dk2>
      <a:lt2>
        <a:srgbClr val="FFFFFF"/>
      </a:lt2>
      <a:accent1>
        <a:srgbClr val="004448"/>
      </a:accent1>
      <a:accent2>
        <a:srgbClr val="482845"/>
      </a:accent2>
      <a:accent3>
        <a:srgbClr val="7A0000"/>
      </a:accent3>
      <a:accent4>
        <a:srgbClr val="969959"/>
      </a:accent4>
      <a:accent5>
        <a:srgbClr val="225B5F"/>
      </a:accent5>
      <a:accent6>
        <a:srgbClr val="3D8C41"/>
      </a:accent6>
      <a:hlink>
        <a:srgbClr val="7F7F7F"/>
      </a:hlink>
      <a:folHlink>
        <a:srgbClr val="7F7F7F"/>
      </a:folHlink>
    </a:clrScheme>
    <a:fontScheme name="Custom 13">
      <a:majorFont>
        <a:latin typeface="Gill Sans M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56488565_Futuristic pitch deck_AAS_v4" id="{81C854B4-8588-4171-B50E-9B042741D072}" vid="{97BC3161-E59E-4E12-8009-4336211748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72965D8-9C19-4E48-8421-5D6B21FC44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743C61-8CA7-48FF-B2A3-6055DA854C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26A944-A9F4-4295-9B5E-C397EB1318B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373</Words>
  <Application>Microsoft Macintosh PowerPoint</Application>
  <PresentationFormat>Widescreen</PresentationFormat>
  <Paragraphs>159</Paragraphs>
  <Slides>21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Courier New</vt:lpstr>
      <vt:lpstr>Gill Sans MT</vt:lpstr>
      <vt:lpstr>Segoe UI Light</vt:lpstr>
      <vt:lpstr>Office Theme</vt:lpstr>
      <vt:lpstr>Goods to Person Technologies – Which Is Best For You?</vt:lpstr>
      <vt:lpstr>ABOUT US</vt:lpstr>
      <vt:lpstr>Solutions</vt:lpstr>
      <vt:lpstr>Solutions</vt:lpstr>
      <vt:lpstr>Productivity Standards</vt:lpstr>
      <vt:lpstr>Traditional Storage</vt:lpstr>
      <vt:lpstr>Order Pickers</vt:lpstr>
      <vt:lpstr>Order Pickers</vt:lpstr>
      <vt:lpstr>Vertical Carousel</vt:lpstr>
      <vt:lpstr>Vertical Carousel</vt:lpstr>
      <vt:lpstr>AS/R Horizontal Carousel</vt:lpstr>
      <vt:lpstr>AS/R Horizontal Carousel</vt:lpstr>
      <vt:lpstr>AS/R Horizontal Carousel</vt:lpstr>
      <vt:lpstr>AS/R Horizontal Carousel</vt:lpstr>
      <vt:lpstr>Horizontal Carousel</vt:lpstr>
      <vt:lpstr>PowerPoint Presentation</vt:lpstr>
      <vt:lpstr>Small Item Shuttle (Opex) 8400 Locations</vt:lpstr>
      <vt:lpstr>Small Item Shuttle (Opex) 8400 Locations</vt:lpstr>
      <vt:lpstr>Mini-Stacker</vt:lpstr>
      <vt:lpstr>Solutions</vt:lpstr>
      <vt:lpstr>Solutions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Jaeger Robertson</dc:creator>
  <cp:lastModifiedBy/>
  <cp:revision>1</cp:revision>
  <dcterms:created xsi:type="dcterms:W3CDTF">2020-08-14T17:57:36Z</dcterms:created>
  <dcterms:modified xsi:type="dcterms:W3CDTF">2020-11-11T18:38:29Z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